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1"/>
  </p:notesMasterIdLst>
  <p:sldIdLst>
    <p:sldId id="256" r:id="rId2"/>
    <p:sldId id="257" r:id="rId3"/>
    <p:sldId id="315" r:id="rId4"/>
    <p:sldId id="259" r:id="rId5"/>
    <p:sldId id="258" r:id="rId6"/>
    <p:sldId id="260" r:id="rId7"/>
    <p:sldId id="261" r:id="rId8"/>
    <p:sldId id="266" r:id="rId9"/>
    <p:sldId id="288" r:id="rId10"/>
    <p:sldId id="316" r:id="rId11"/>
    <p:sldId id="287" r:id="rId12"/>
    <p:sldId id="289" r:id="rId13"/>
    <p:sldId id="290" r:id="rId14"/>
    <p:sldId id="296" r:id="rId15"/>
    <p:sldId id="319" r:id="rId16"/>
    <p:sldId id="268" r:id="rId17"/>
    <p:sldId id="330" r:id="rId18"/>
    <p:sldId id="302" r:id="rId19"/>
    <p:sldId id="303" r:id="rId20"/>
    <p:sldId id="305" r:id="rId21"/>
    <p:sldId id="307" r:id="rId22"/>
    <p:sldId id="306" r:id="rId23"/>
    <p:sldId id="293" r:id="rId24"/>
    <p:sldId id="308" r:id="rId25"/>
    <p:sldId id="309" r:id="rId26"/>
    <p:sldId id="317" r:id="rId27"/>
    <p:sldId id="323" r:id="rId28"/>
    <p:sldId id="322" r:id="rId29"/>
    <p:sldId id="311" r:id="rId30"/>
    <p:sldId id="324" r:id="rId31"/>
    <p:sldId id="314" r:id="rId32"/>
    <p:sldId id="328" r:id="rId33"/>
    <p:sldId id="325" r:id="rId34"/>
    <p:sldId id="327" r:id="rId35"/>
    <p:sldId id="312" r:id="rId36"/>
    <p:sldId id="313" r:id="rId37"/>
    <p:sldId id="318" r:id="rId38"/>
    <p:sldId id="320" r:id="rId39"/>
    <p:sldId id="321" r:id="rId40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C089B56-FBB0-1D44-8CF8-03946AC7EAE3}">
          <p14:sldIdLst>
            <p14:sldId id="256"/>
            <p14:sldId id="257"/>
            <p14:sldId id="315"/>
            <p14:sldId id="259"/>
            <p14:sldId id="258"/>
            <p14:sldId id="260"/>
          </p14:sldIdLst>
        </p14:section>
        <p14:section name="Causality" id="{45AB3E3D-566D-6D4E-A357-7467C04A6625}">
          <p14:sldIdLst>
            <p14:sldId id="261"/>
            <p14:sldId id="266"/>
            <p14:sldId id="288"/>
            <p14:sldId id="316"/>
            <p14:sldId id="287"/>
            <p14:sldId id="289"/>
            <p14:sldId id="290"/>
            <p14:sldId id="296"/>
            <p14:sldId id="319"/>
            <p14:sldId id="268"/>
          </p14:sldIdLst>
        </p14:section>
        <p14:section name="Bandits" id="{A169C767-F12D-A749-B007-90DE89A1E458}">
          <p14:sldIdLst>
            <p14:sldId id="330"/>
            <p14:sldId id="302"/>
            <p14:sldId id="303"/>
            <p14:sldId id="305"/>
            <p14:sldId id="307"/>
            <p14:sldId id="306"/>
          </p14:sldIdLst>
        </p14:section>
        <p14:section name="Causal Bandits" id="{EF4F556A-DECB-CA4F-A627-5D5D49852F0C}">
          <p14:sldIdLst>
            <p14:sldId id="293"/>
            <p14:sldId id="308"/>
            <p14:sldId id="309"/>
            <p14:sldId id="317"/>
            <p14:sldId id="323"/>
            <p14:sldId id="322"/>
            <p14:sldId id="311"/>
            <p14:sldId id="324"/>
            <p14:sldId id="314"/>
            <p14:sldId id="328"/>
            <p14:sldId id="325"/>
            <p14:sldId id="327"/>
            <p14:sldId id="312"/>
          </p14:sldIdLst>
        </p14:section>
        <p14:section name="Conclusion" id="{A3F17AC7-CCB9-084E-81A0-5525143D0924}">
          <p14:sldIdLst>
            <p14:sldId id="313"/>
            <p14:sldId id="318"/>
            <p14:sldId id="320"/>
          </p14:sldIdLst>
        </p14:section>
        <p14:section name="Bonus slides" id="{2A27E0AA-7209-6740-ABF1-D36B79E2AA4B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92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83"/>
    <p:restoredTop sz="75771"/>
  </p:normalViewPr>
  <p:slideViewPr>
    <p:cSldViewPr snapToGrid="0" snapToObjects="1">
      <p:cViewPr varScale="1">
        <p:scale>
          <a:sx n="80" d="100"/>
          <a:sy n="80" d="100"/>
        </p:scale>
        <p:origin x="116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768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>
              <a:defRPr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Pigs in China vs Australian GDP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9928834064761"/>
          <c:y val="0.122626498355787"/>
          <c:w val="0.83364962637884"/>
          <c:h val="0.728015275273152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</c:strCache>
            </c:strRef>
          </c:tx>
          <c:spPr>
            <a:ln>
              <a:noFill/>
            </a:ln>
          </c:spPr>
          <c:marker>
            <c:symbol val="diamond"/>
            <c:size val="5"/>
            <c:spPr>
              <a:solidFill>
                <a:srgbClr val="000080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200">
                <a:solidFill>
                  <a:srgbClr val="3C3C3C"/>
                </a:solidFill>
                <a:round/>
              </a:ln>
            </c:spPr>
            <c:trendlineType val="linear"/>
            <c:dispRSqr val="1"/>
            <c:dispEq val="1"/>
            <c:trendlineLbl>
              <c:layout/>
              <c:numFmt formatCode="General" sourceLinked="0"/>
            </c:trendlineLbl>
          </c:trendline>
          <c:xVal>
            <c:numRef>
              <c:f>0</c:f>
              <c:numCache>
                <c:formatCode>General</c:formatCode>
                <c:ptCount val="51"/>
                <c:pt idx="0">
                  <c:v>249204.0</c:v>
                </c:pt>
                <c:pt idx="1">
                  <c:v>252381.0</c:v>
                </c:pt>
                <c:pt idx="2">
                  <c:v>268066.0</c:v>
                </c:pt>
                <c:pt idx="3">
                  <c:v>286764.0</c:v>
                </c:pt>
                <c:pt idx="4">
                  <c:v>303911.0</c:v>
                </c:pt>
                <c:pt idx="5">
                  <c:v>311096.0</c:v>
                </c:pt>
                <c:pt idx="6">
                  <c:v>330690.0</c:v>
                </c:pt>
                <c:pt idx="7">
                  <c:v>347528.0</c:v>
                </c:pt>
                <c:pt idx="8">
                  <c:v>372036.0</c:v>
                </c:pt>
                <c:pt idx="9">
                  <c:v>398700.0</c:v>
                </c:pt>
                <c:pt idx="10">
                  <c:v>414675.0</c:v>
                </c:pt>
                <c:pt idx="11">
                  <c:v>430892.0</c:v>
                </c:pt>
                <c:pt idx="12">
                  <c:v>442083.0</c:v>
                </c:pt>
                <c:pt idx="13">
                  <c:v>460209.0</c:v>
                </c:pt>
                <c:pt idx="14">
                  <c:v>466346.0</c:v>
                </c:pt>
                <c:pt idx="15">
                  <c:v>478411.0</c:v>
                </c:pt>
                <c:pt idx="16">
                  <c:v>495672.0</c:v>
                </c:pt>
                <c:pt idx="17">
                  <c:v>500121.0</c:v>
                </c:pt>
                <c:pt idx="18">
                  <c:v>520395.0</c:v>
                </c:pt>
                <c:pt idx="19">
                  <c:v>536273.0</c:v>
                </c:pt>
                <c:pt idx="20">
                  <c:v>554275.0</c:v>
                </c:pt>
                <c:pt idx="21">
                  <c:v>572697.0</c:v>
                </c:pt>
                <c:pt idx="22">
                  <c:v>559905.0</c:v>
                </c:pt>
                <c:pt idx="23">
                  <c:v>585832.0</c:v>
                </c:pt>
                <c:pt idx="24">
                  <c:v>616585.0</c:v>
                </c:pt>
                <c:pt idx="25">
                  <c:v>640833.0</c:v>
                </c:pt>
                <c:pt idx="26">
                  <c:v>656548.0</c:v>
                </c:pt>
                <c:pt idx="27">
                  <c:v>693150.0</c:v>
                </c:pt>
                <c:pt idx="28">
                  <c:v>720614.0</c:v>
                </c:pt>
                <c:pt idx="29">
                  <c:v>750516.0</c:v>
                </c:pt>
                <c:pt idx="30">
                  <c:v>749597.0</c:v>
                </c:pt>
                <c:pt idx="31">
                  <c:v>751978.0</c:v>
                </c:pt>
                <c:pt idx="32">
                  <c:v>783076.0</c:v>
                </c:pt>
                <c:pt idx="33">
                  <c:v>814696.0</c:v>
                </c:pt>
                <c:pt idx="34">
                  <c:v>845106.0</c:v>
                </c:pt>
                <c:pt idx="35">
                  <c:v>878445.0</c:v>
                </c:pt>
                <c:pt idx="36">
                  <c:v>913099.0</c:v>
                </c:pt>
                <c:pt idx="37">
                  <c:v>953564.0</c:v>
                </c:pt>
                <c:pt idx="38">
                  <c:v>1.001271E6</c:v>
                </c:pt>
                <c:pt idx="39">
                  <c:v>1.040086E6</c:v>
                </c:pt>
                <c:pt idx="40">
                  <c:v>1.060101E6</c:v>
                </c:pt>
                <c:pt idx="41">
                  <c:v>1.101112E6</c:v>
                </c:pt>
                <c:pt idx="42">
                  <c:v>1.135013E6</c:v>
                </c:pt>
                <c:pt idx="43">
                  <c:v>1.182207E6</c:v>
                </c:pt>
                <c:pt idx="44">
                  <c:v>1.22025E6</c:v>
                </c:pt>
                <c:pt idx="45">
                  <c:v>1.256661E6</c:v>
                </c:pt>
                <c:pt idx="46">
                  <c:v>1.304025E6</c:v>
                </c:pt>
                <c:pt idx="47">
                  <c:v>1.352242E6</c:v>
                </c:pt>
                <c:pt idx="48">
                  <c:v>1.375809E6</c:v>
                </c:pt>
                <c:pt idx="49">
                  <c:v>1.402813E6</c:v>
                </c:pt>
                <c:pt idx="50">
                  <c:v>1.434226E6</c:v>
                </c:pt>
              </c:numCache>
            </c:numRef>
          </c:xVal>
          <c:yVal>
            <c:numRef>
              <c:f>1</c:f>
              <c:numCache>
                <c:formatCode>General</c:formatCode>
                <c:ptCount val="51"/>
                <c:pt idx="0">
                  <c:v>85.61857</c:v>
                </c:pt>
                <c:pt idx="1">
                  <c:v>78.91983</c:v>
                </c:pt>
                <c:pt idx="2">
                  <c:v>103.320266</c:v>
                </c:pt>
                <c:pt idx="3">
                  <c:v>134.79605</c:v>
                </c:pt>
                <c:pt idx="4">
                  <c:v>155.44462</c:v>
                </c:pt>
                <c:pt idx="5">
                  <c:v>170.0952</c:v>
                </c:pt>
                <c:pt idx="6">
                  <c:v>196.73597</c:v>
                </c:pt>
                <c:pt idx="7">
                  <c:v>193.3701</c:v>
                </c:pt>
                <c:pt idx="8">
                  <c:v>182.01196</c:v>
                </c:pt>
                <c:pt idx="9">
                  <c:v>175.96416</c:v>
                </c:pt>
                <c:pt idx="10">
                  <c:v>209.52335</c:v>
                </c:pt>
                <c:pt idx="11">
                  <c:v>253.96244</c:v>
                </c:pt>
                <c:pt idx="12">
                  <c:v>267.88429</c:v>
                </c:pt>
                <c:pt idx="13">
                  <c:v>261.91293</c:v>
                </c:pt>
                <c:pt idx="14">
                  <c:v>263.97488</c:v>
                </c:pt>
                <c:pt idx="15">
                  <c:v>284.92452</c:v>
                </c:pt>
                <c:pt idx="16">
                  <c:v>291.38464</c:v>
                </c:pt>
                <c:pt idx="17">
                  <c:v>296.03084</c:v>
                </c:pt>
                <c:pt idx="18">
                  <c:v>306.1397</c:v>
                </c:pt>
                <c:pt idx="19">
                  <c:v>325.67766</c:v>
                </c:pt>
                <c:pt idx="20">
                  <c:v>310.723</c:v>
                </c:pt>
                <c:pt idx="21">
                  <c:v>298.97546</c:v>
                </c:pt>
                <c:pt idx="22">
                  <c:v>306.47209</c:v>
                </c:pt>
                <c:pt idx="23">
                  <c:v>304.9310999999998</c:v>
                </c:pt>
                <c:pt idx="24">
                  <c:v>313.86061</c:v>
                </c:pt>
                <c:pt idx="25">
                  <c:v>338.44198</c:v>
                </c:pt>
                <c:pt idx="26">
                  <c:v>344.6012</c:v>
                </c:pt>
                <c:pt idx="27">
                  <c:v>335.2201299999998</c:v>
                </c:pt>
                <c:pt idx="28">
                  <c:v>349.52232</c:v>
                </c:pt>
                <c:pt idx="29">
                  <c:v>360.89808</c:v>
                </c:pt>
                <c:pt idx="30">
                  <c:v>371.20965</c:v>
                </c:pt>
                <c:pt idx="31">
                  <c:v>379.9104</c:v>
                </c:pt>
                <c:pt idx="32">
                  <c:v>394.06961</c:v>
                </c:pt>
                <c:pt idx="33">
                  <c:v>402.94282</c:v>
                </c:pt>
                <c:pt idx="34">
                  <c:v>424.7873</c:v>
                </c:pt>
                <c:pt idx="35">
                  <c:v>398.6171</c:v>
                </c:pt>
                <c:pt idx="36">
                  <c:v>373.6894</c:v>
                </c:pt>
                <c:pt idx="37">
                  <c:v>408.48789</c:v>
                </c:pt>
                <c:pt idx="38">
                  <c:v>429.3116</c:v>
                </c:pt>
                <c:pt idx="39">
                  <c:v>438.9101899999998</c:v>
                </c:pt>
                <c:pt idx="40">
                  <c:v>424.06595</c:v>
                </c:pt>
                <c:pt idx="41">
                  <c:v>426.88961</c:v>
                </c:pt>
                <c:pt idx="42">
                  <c:v>424.75094</c:v>
                </c:pt>
                <c:pt idx="43">
                  <c:v>420.7868</c:v>
                </c:pt>
                <c:pt idx="44">
                  <c:v>428.23797</c:v>
                </c:pt>
                <c:pt idx="45">
                  <c:v>440.54954</c:v>
                </c:pt>
                <c:pt idx="46">
                  <c:v>425.71262</c:v>
                </c:pt>
                <c:pt idx="47">
                  <c:v>446.65579</c:v>
                </c:pt>
                <c:pt idx="48">
                  <c:v>469.5006</c:v>
                </c:pt>
                <c:pt idx="49">
                  <c:v>476.267</c:v>
                </c:pt>
                <c:pt idx="50">
                  <c:v>470.96095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19102848"/>
        <c:axId val="-1919098320"/>
      </c:scatterChart>
      <c:valAx>
        <c:axId val="-1919102848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800" b="1" strike="noStrike" spc="-1">
                    <a:solidFill>
                      <a:srgbClr val="3C3C3C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lang="en-US" sz="800" b="1" strike="noStrike" spc="-1">
                    <a:solidFill>
                      <a:srgbClr val="3C3C3C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GDP constant prices Australia</a:t>
                </a:r>
              </a:p>
            </c:rich>
          </c:tx>
          <c:layout/>
          <c:overlay val="0"/>
        </c:title>
        <c:numFmt formatCode="0;\-0;0;@" sourceLinked="0"/>
        <c:majorTickMark val="out"/>
        <c:minorTickMark val="none"/>
        <c:tickLblPos val="nextTo"/>
        <c:spPr>
          <a:ln>
            <a:solidFill>
              <a:srgbClr val="3C3C3C"/>
            </a:solidFill>
          </a:ln>
        </c:spPr>
        <c:txPr>
          <a:bodyPr/>
          <a:lstStyle/>
          <a:p>
            <a:pPr>
              <a:defRPr sz="800" b="0" strike="noStrike" spc="-1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endParaRPr lang="en-US"/>
          </a:p>
        </c:txPr>
        <c:crossAx val="-1919098320"/>
        <c:crosses val="autoZero"/>
        <c:crossBetween val="midCat"/>
      </c:valAx>
      <c:valAx>
        <c:axId val="-1919098320"/>
        <c:scaling>
          <c:orientation val="minMax"/>
        </c:scaling>
        <c:delete val="0"/>
        <c:axPos val="l"/>
        <c:majorGridlines>
          <c:spPr>
            <a:ln>
              <a:solidFill>
                <a:srgbClr val="3C3C3C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sz="800" b="1" strike="noStrike" spc="-1">
                    <a:solidFill>
                      <a:srgbClr val="3C3C3C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lang="en-US" sz="800" b="1" strike="noStrike" spc="-1">
                    <a:solidFill>
                      <a:srgbClr val="3C3C3C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Pigs in China (million)</a:t>
                </a: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spPr>
          <a:ln>
            <a:solidFill>
              <a:srgbClr val="3C3C3C"/>
            </a:solidFill>
          </a:ln>
        </c:spPr>
        <c:txPr>
          <a:bodyPr/>
          <a:lstStyle/>
          <a:p>
            <a:pPr>
              <a:defRPr sz="800" b="0" strike="noStrike" spc="-1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endParaRPr lang="en-US"/>
          </a:p>
        </c:txPr>
        <c:crossAx val="-1919102848"/>
        <c:crosses val="autoZero"/>
        <c:crossBetween val="midCat"/>
      </c:valAx>
      <c:spPr>
        <a:noFill/>
        <a:ln w="12600">
          <a:solidFill>
            <a:srgbClr val="808080"/>
          </a:solidFill>
          <a:round/>
        </a:ln>
      </c:spPr>
    </c:plotArea>
    <c:plotVisOnly val="1"/>
    <c:dispBlanksAs val="gap"/>
    <c:showDLblsOverMax val="1"/>
  </c:chart>
  <c:spPr>
    <a:solidFill>
      <a:srgbClr val="FFFFFF"/>
    </a:solidFill>
    <a:ln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body"/>
          </p:nvPr>
        </p:nvSpPr>
        <p:spPr>
          <a:xfrm>
            <a:off x="833040" y="5938200"/>
            <a:ext cx="6666840" cy="56253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328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616560" cy="6246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4716720" y="0"/>
            <a:ext cx="3616560" cy="6246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0" y="11876760"/>
            <a:ext cx="3616560" cy="624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4716720" y="11876760"/>
            <a:ext cx="3616560" cy="62460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38B4D29-0C5C-48BF-954A-B27DBEF4CF90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0305620-703A-48DB-8208-4521E8EDDA4C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D95B40F-0424-4733-8FAF-F061AEB31A44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Things are more interesting when there are latent variables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do notation is just a notation – the question is can properties of one system be inferred from another.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Explain the localisation property of d-separation.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do calculus is complete</a:t>
            </a:r>
          </a:p>
          <a:p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3715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988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522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394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68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107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The</a:t>
            </a:r>
            <a:r>
              <a:rPr lang="en-AU" sz="3600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 key function of randomisation is to break the link with any confounders - the true key is explicit control of actions.</a:t>
            </a:r>
            <a:endParaRPr lang="en-AU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Bandits algorithms also explicitly assign actions and typically utilize randomization – but also account for the sequential nature of decision processes.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5729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2699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not to learn a good estimate for all actions – it is to play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suboptimal actions as little as possible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Sublinear (in T) regret means we are learning – the longer the time the better on average our choices. 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This is worst-case (or distribution independent regret)</a:t>
            </a:r>
          </a:p>
          <a:p>
            <a: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Approaches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UCB (optimism in the face of uncertainty)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Sample from some weighted combination of the actions (Exp3 &amp; Thompson sampling)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Eliminate sub-optimal actions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Bandits</a:t>
            </a:r>
            <a:r>
              <a:rPr lang="en-AU" sz="3200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 are RL with immediate feedback (or single state MDPs)</a:t>
            </a:r>
            <a:r>
              <a:rPr lang="en-AU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endParaRPr lang="en-AU" sz="3280" b="0" strike="noStrike" spc="-1" baseline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AU" sz="3280" b="0" strike="noStrike" spc="-1" baseline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457200" indent="-457200">
              <a:buFontTx/>
              <a:buChar char="-"/>
            </a:pPr>
            <a:endParaRPr lang="en-AU" sz="3280" b="0" strike="noStrike" spc="-1" baseline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>
              <a:buFontTx/>
              <a:buChar char="-"/>
            </a:pPr>
            <a:endParaRPr lang="en-AU" sz="3280" b="0" strike="noStrike" spc="-1" baseline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</a:p>
          <a:p>
            <a:endParaRPr lang="en-AU" sz="3280" b="0" strike="noStrike" spc="-1" baseline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AU" sz="328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AU" sz="328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Contrast to uniform exploration (</a:t>
            </a:r>
            <a:r>
              <a:rPr lang="en-AU" sz="328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A/B test)</a:t>
            </a:r>
          </a:p>
          <a:p>
            <a:endParaRPr lang="en-AU" sz="328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AU" sz="328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Optimal experimental design – (best arm identification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form of this)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8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37EE913-2986-4E55-97CA-FE80B861E83E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many variants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bandit problem </a:t>
            </a:r>
          </a:p>
          <a:p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Adversarial – instead of the environment generating rewards purely stochastically – think of it as an adversary, who knows your algorithm and can try to design the distribution of rewards to thwart you. </a:t>
            </a:r>
          </a:p>
          <a:p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Contextual bandits – we can observe some characteristics of the individual before we select an action – the naïve solution (for discrete context) is to run an independent bandit algorithm for each possible value of context. </a:t>
            </a:r>
          </a:p>
          <a:p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Off-policy evaluation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5221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072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Regret increases linearly with the number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arms (problem dependent regret does) – this is bad when we have exponentially many actions to explore. </a:t>
            </a:r>
          </a:p>
          <a:p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we really need another flavour of bandit?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510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71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24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How do they relate to existing bandit settings?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Take on characteristics of different settings depending on what is observed and when.</a:t>
            </a:r>
          </a:p>
          <a:p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392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regret arises in best-arm identification or pure-exploration problems – where we can explore without penalisation during some training period and must then identify an optimal arm. It arises in practise in settings in which we can simulate data – or where the overhead of a ‘experimental’ period is high – such that we want to identify the best option during a learning phase and then select that option from then on.  </a:t>
            </a:r>
          </a:p>
          <a:p>
            <a:endParaRPr lang="en-AU" sz="3280" b="0" strike="noStrike" spc="-1" baseline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Best-arm identification still has an explore-exploit trade-off – we are still not trying to learn about the rewards of all arms (we only need to learn about plausibly optimal arms) but it</a:t>
            </a:r>
            <a:r>
              <a:rPr lang="fr-FR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a subtly different to the one for cumulative regret. 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599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602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27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m(q) infrequent arms,</a:t>
            </a:r>
            <a:r>
              <a:rPr lang="en-AU" sz="3280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so T/2m samples for them. The remaining arms also get ~T/2m samples because they occur with probability &gt; 1/m(q) during observe phase.</a:t>
            </a:r>
            <a:endParaRPr lang="en-AU" sz="328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AU" sz="328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definition for m assumes we do some relabelling such that the </a:t>
            </a:r>
            <a:r>
              <a:rPr lang="en-AU" sz="328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q_i’s</a:t>
            </a:r>
            <a:r>
              <a:rPr lang="en-AU" sz="328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are &lt;= .5 and ordered – does not effect generality. </a:t>
            </a:r>
          </a:p>
          <a:p>
            <a:r>
              <a:rPr lang="en-AU" sz="328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do not assume m(q) is known – estimate this from the first T/2 rounds</a:t>
            </a:r>
          </a:p>
          <a:p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7952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28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 that the approach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order optimal (worst case).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5171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37EE913-2986-4E55-97CA-FE80B861E83E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988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point is that P(X_2 = 1) = 0.5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807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a strong assumption – but there are cases in which it is realistic,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AU" sz="328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company may be able to control a range of levers and know how each of these levers impact a number of characteristics of their business – but not how some external quantity might respond. 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459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m(eta*)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minimum worst-case variance of the importance weighted estimator – also an effective number of arms. </a:t>
            </a:r>
          </a:p>
          <a:p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m(eta*) is 3.8 in this setting. 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560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m(eta*)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minimum worst-case variance of the importance weighted estimator – also an effective number of arms. 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355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m(eta*)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minimum worst-case variance of the importance weighted estimator – also an effective number of arms. 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194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271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optimism principle breaks when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 have information sharing across arms. </a:t>
            </a:r>
          </a:p>
          <a:p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is a general principle that could be applied to minimize Bayesian regret – Information direct sampling</a:t>
            </a:r>
          </a:p>
          <a:p>
            <a:pPr marL="457200" indent="-457200">
              <a:buFontTx/>
              <a:buChar char="-"/>
            </a:pP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Its important to put these two parts together because, from a bandit perspective, structure is needed to make learning how to act feasible in realistic problems with many potential variables to control – and potentially exponentially many actions - and from a observational causal inference perspective because not everything can be learnt from observational data. </a:t>
            </a:r>
          </a:p>
          <a:p>
            <a:pPr marL="457200" indent="-457200">
              <a:buFontTx/>
              <a:buChar char="-"/>
            </a:pP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we use the </a:t>
            </a:r>
            <a:r>
              <a:rPr lang="en-AU" sz="328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corelling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bandit approach – such that if the assumption is wrong we switch to using the better estimation method?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5627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05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38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2946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5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05FB511-DFD3-4670-A1D9-CB5A053B6D3E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3CEE544-2C6B-40BE-A584-376C6EC766A1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D58BD31-F27A-4226-AC1F-A6315EC3EF25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US" sz="3600" dirty="0" smtClean="0"/>
              <a:t>Sometimes intervention is very costly – or impossible to do at an individual level (</a:t>
            </a:r>
            <a:r>
              <a:rPr lang="en-US" sz="3600" dirty="0" err="1" smtClean="0"/>
              <a:t>eg</a:t>
            </a:r>
            <a:r>
              <a:rPr lang="en-US" sz="3600" dirty="0" smtClean="0"/>
              <a:t> raise ban on alcohol sales to 21 for every 2</a:t>
            </a:r>
            <a:r>
              <a:rPr lang="en-US" sz="3600" baseline="30000" dirty="0" smtClean="0"/>
              <a:t>nd</a:t>
            </a:r>
            <a:r>
              <a:rPr lang="en-US" sz="3600" dirty="0" smtClean="0"/>
              <a:t> person. </a:t>
            </a:r>
          </a:p>
          <a:p>
            <a:endParaRPr lang="en-US" sz="3600" dirty="0" smtClean="0"/>
          </a:p>
          <a:p>
            <a:r>
              <a:rPr lang="en-US" sz="3600" dirty="0" smtClean="0"/>
              <a:t>In many cases there are just two many possible options to explore.  </a:t>
            </a:r>
          </a:p>
          <a:p>
            <a:endParaRPr lang="en-US" sz="3600" dirty="0" smtClean="0"/>
          </a:p>
          <a:p>
            <a:r>
              <a:rPr lang="en-US" sz="3600" dirty="0" smtClean="0"/>
              <a:t>A lot of data collected for other purposes</a:t>
            </a:r>
          </a:p>
          <a:p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C929FD6-26E3-4946-9607-AD3B9C10FEC4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D95B40F-0424-4733-8FAF-F061AEB31A44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light what remains invariant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D95B40F-0424-4733-8FAF-F061AEB31A44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Things are more interesting when there are latent variables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do notation is just a notation – the question is can properties of one system be inferred from another.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Explain the localisation property of d-separation.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do calculus is complete</a:t>
            </a:r>
          </a:p>
          <a:p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44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72720"/>
            <a:ext cx="10079640" cy="286560"/>
          </a:xfrm>
          <a:prstGeom prst="rect">
            <a:avLst/>
          </a:prstGeom>
          <a:solidFill>
            <a:srgbClr val="94B0B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9640" cy="84276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9"/>
          <p:cNvPicPr/>
          <p:nvPr/>
        </p:nvPicPr>
        <p:blipFill>
          <a:blip r:embed="rId14"/>
          <a:stretch/>
        </p:blipFill>
        <p:spPr>
          <a:xfrm>
            <a:off x="516240" y="127440"/>
            <a:ext cx="1665720" cy="578880"/>
          </a:xfrm>
          <a:prstGeom prst="rect">
            <a:avLst/>
          </a:prstGeom>
          <a:ln>
            <a:noFill/>
          </a:ln>
        </p:spPr>
      </p:pic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516240" y="843120"/>
            <a:ext cx="9071640" cy="12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Master title style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04000" y="2112120"/>
            <a:ext cx="9071640" cy="46407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the outline text format</a:t>
            </a:r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Outline Level</a:t>
            </a:r>
            <a:endParaRPr lang="en-AU" sz="26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Outline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Outline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Outline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Sixth Outline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Seventh Outline LevelClick to edit Master text styles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56000" lvl="7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88000" lvl="8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level</a:t>
            </a:r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level</a:t>
            </a:r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dt"/>
          </p:nvPr>
        </p:nvSpPr>
        <p:spPr>
          <a:xfrm>
            <a:off x="6310080" y="7272720"/>
            <a:ext cx="2351880" cy="216720"/>
          </a:xfrm>
          <a:prstGeom prst="rect">
            <a:avLst/>
          </a:prstGeom>
        </p:spPr>
        <p:txBody>
          <a:bodyPr/>
          <a:lstStyle/>
          <a:p>
            <a:endParaRPr lang="en-A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ftr"/>
          </p:nvPr>
        </p:nvSpPr>
        <p:spPr>
          <a:xfrm>
            <a:off x="435600" y="7272720"/>
            <a:ext cx="5555880" cy="216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Footer text goes in here</a:t>
            </a:r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sldNum"/>
          </p:nvPr>
        </p:nvSpPr>
        <p:spPr>
          <a:xfrm>
            <a:off x="8930160" y="7272720"/>
            <a:ext cx="645120" cy="23760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523BC398-4F04-480B-B19F-5FCAB7F3E7ED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jpe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emf"/><Relationship Id="rId6" Type="http://schemas.openxmlformats.org/officeDocument/2006/relationships/image" Target="../media/image21.jpeg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3" Type="http://schemas.openxmlformats.org/officeDocument/2006/relationships/image" Target="../media/image32.emf"/><Relationship Id="rId14" Type="http://schemas.openxmlformats.org/officeDocument/2006/relationships/image" Target="../media/image33.emf"/><Relationship Id="rId15" Type="http://schemas.openxmlformats.org/officeDocument/2006/relationships/image" Target="../media/image34.emf"/><Relationship Id="rId16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1.jpeg"/><Relationship Id="rId6" Type="http://schemas.openxmlformats.org/officeDocument/2006/relationships/image" Target="../media/image25.png"/><Relationship Id="rId7" Type="http://schemas.openxmlformats.org/officeDocument/2006/relationships/image" Target="../media/image26.gif"/><Relationship Id="rId8" Type="http://schemas.openxmlformats.org/officeDocument/2006/relationships/image" Target="../media/image27.jpg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65.emf"/><Relationship Id="rId5" Type="http://schemas.openxmlformats.org/officeDocument/2006/relationships/image" Target="../media/image71.emf"/><Relationship Id="rId6" Type="http://schemas.openxmlformats.org/officeDocument/2006/relationships/image" Target="../media/image7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AE85A0A7-056D-4B1E-A58F-8A29C703A281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3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Causal Inference in Machine Learning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88"/>
          <p:cNvPicPr/>
          <p:nvPr/>
        </p:nvPicPr>
        <p:blipFill>
          <a:blip r:embed="rId3"/>
          <a:stretch/>
        </p:blipFill>
        <p:spPr>
          <a:xfrm>
            <a:off x="2448000" y="1728000"/>
            <a:ext cx="4968000" cy="49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E285B89-52AF-4742-8262-0CB3D7BDB1DE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Identifiability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1" y="2180880"/>
            <a:ext cx="8223897" cy="40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11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Inference from observational data – aka Pearl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55" y="1907640"/>
            <a:ext cx="7727609" cy="51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0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Can’t we just be Bayesian?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57" y="2102760"/>
            <a:ext cx="7242805" cy="41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13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Careful with that prior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48" y="3918860"/>
            <a:ext cx="4252912" cy="2268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100" y="1801094"/>
            <a:ext cx="86868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The goal is to estimate the causal effect of X on 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It is indefinable via the do-calculus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OLS is unbiased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14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503999" y="5768440"/>
            <a:ext cx="9071640" cy="1053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AU" sz="353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Pesky statistical issues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9" y="1907640"/>
            <a:ext cx="9265921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15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What question do we actually want to answer? </a:t>
            </a:r>
            <a:endParaRPr lang="en-A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objective?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72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16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834300" y="198576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Counterfactuals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Structural equation models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Granger </a:t>
            </a:r>
            <a:r>
              <a:rPr lang="en-AU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causality</a:t>
            </a:r>
            <a:r>
              <a:rPr lang="en-AU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AU" sz="353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causal frameworks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17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interventional approach to causality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66" y="2915429"/>
            <a:ext cx="8829386" cy="1778000"/>
          </a:xfrm>
          <a:prstGeom prst="rect">
            <a:avLst/>
          </a:prstGeom>
        </p:spPr>
      </p:pic>
      <p:sp>
        <p:nvSpPr>
          <p:cNvPr id="7" name="TextShape 2"/>
          <p:cNvSpPr txBox="1"/>
          <p:nvPr/>
        </p:nvSpPr>
        <p:spPr>
          <a:xfrm>
            <a:off x="516239" y="1772789"/>
            <a:ext cx="8950513" cy="93365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buFont typeface="Arial" charset="0"/>
              <a:buChar char="•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Randomized trials are the traditional gold standard for determining causality </a:t>
            </a:r>
            <a:endParaRPr lang="en-A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6382503" y="4902414"/>
            <a:ext cx="2873520" cy="2030760"/>
          </a:xfrm>
          <a:prstGeom prst="rect">
            <a:avLst/>
          </a:prstGeom>
          <a:ln>
            <a:noFill/>
          </a:ln>
        </p:spPr>
      </p:pic>
      <p:sp>
        <p:nvSpPr>
          <p:cNvPr id="9" name="TextShape 2"/>
          <p:cNvSpPr txBox="1"/>
          <p:nvPr/>
        </p:nvSpPr>
        <p:spPr>
          <a:xfrm>
            <a:off x="3561346" y="4775673"/>
            <a:ext cx="2307810" cy="24663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209" y="4676630"/>
            <a:ext cx="2154235" cy="2473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1644" y="5651879"/>
            <a:ext cx="2923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Bandits?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5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18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516240" y="712758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Classic </a:t>
            </a:r>
            <a:r>
              <a:rPr lang="en-AU" sz="3600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AU" sz="3600" spc="-1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ulti-armed Bandits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0" y="4564512"/>
            <a:ext cx="9107551" cy="25849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1663423"/>
            <a:ext cx="8413920" cy="283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48" y="5651255"/>
            <a:ext cx="1609337" cy="1070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56" y="5545947"/>
            <a:ext cx="1738025" cy="1156576"/>
          </a:xfrm>
          <a:prstGeom prst="rect">
            <a:avLst/>
          </a:prstGeom>
        </p:spPr>
      </p:pic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19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</a:t>
            </a: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Challenges &amp; Approaches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6678738" y="1560088"/>
            <a:ext cx="3155073" cy="176062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en-US"/>
            </a:defPPr>
            <a:lvl1pPr>
              <a:defRPr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lvl1pPr>
          </a:lstStyle>
          <a:p>
            <a:pPr marL="457200" indent="-457200">
              <a:buFont typeface="Arial" charset="0"/>
              <a:buChar char="•"/>
            </a:pPr>
            <a:r>
              <a:rPr lang="en-AU" sz="28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Explore-exploit trade-off</a:t>
            </a:r>
          </a:p>
          <a:p>
            <a:pPr marL="457200" indent="-457200">
              <a:buFont typeface="Arial" charset="0"/>
              <a:buChar char="•"/>
            </a:pPr>
            <a:r>
              <a:rPr lang="en-AU" sz="2800" dirty="0">
                <a:latin typeface="Latin Modern Roman 10" charset="0"/>
                <a:ea typeface="Latin Modern Roman 10" charset="0"/>
                <a:cs typeface="Latin Modern Roman 10" charset="0"/>
              </a:rPr>
              <a:t>Non </a:t>
            </a:r>
            <a:r>
              <a:rPr lang="en-AU" sz="2800" dirty="0" err="1">
                <a:latin typeface="Latin Modern Roman 10" charset="0"/>
                <a:ea typeface="Latin Modern Roman 10" charset="0"/>
                <a:cs typeface="Latin Modern Roman 10" charset="0"/>
              </a:rPr>
              <a:t>i.i.d</a:t>
            </a:r>
            <a:r>
              <a:rPr lang="en-AU" sz="2800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AU" sz="28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data</a:t>
            </a:r>
            <a:endParaRPr lang="en-AU" sz="28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880" y="1723897"/>
            <a:ext cx="6477670" cy="4051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31" y="5641921"/>
            <a:ext cx="1060602" cy="1060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8738" y="3471464"/>
            <a:ext cx="3019808" cy="744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7678" y="3109065"/>
            <a:ext cx="2258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Regret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067" y="5405477"/>
            <a:ext cx="1722661" cy="4728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17678" y="3115805"/>
            <a:ext cx="3261398" cy="28999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301" y="4429227"/>
            <a:ext cx="2913979" cy="68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BC856EBB-408C-4AAF-9156-3B09D3F81C88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causality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20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Contextual Bandits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259" y="3515680"/>
            <a:ext cx="1212101" cy="806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40" y="3331390"/>
            <a:ext cx="1309024" cy="871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795" y="3515680"/>
            <a:ext cx="798811" cy="7988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95" y="2091461"/>
            <a:ext cx="851594" cy="1382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20" y="2085434"/>
            <a:ext cx="993643" cy="1382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40" y="1972142"/>
            <a:ext cx="1194783" cy="15240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788" y="1819636"/>
            <a:ext cx="1840016" cy="2031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1722" y="1815316"/>
            <a:ext cx="2043208" cy="20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1627" y="1847569"/>
            <a:ext cx="2393148" cy="2596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356752" y="4362062"/>
            <a:ext cx="1727200" cy="393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2860" y="5037415"/>
            <a:ext cx="2438400" cy="393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720" y="6266045"/>
            <a:ext cx="5402880" cy="9239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9913" y="5037415"/>
            <a:ext cx="1727200" cy="393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5732" y="6439517"/>
            <a:ext cx="3255743" cy="5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21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174419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Causal structure </a:t>
            </a:r>
            <a:r>
              <a:rPr lang="en-AU" sz="3600" spc="-1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</a:t>
            </a:r>
            <a:r>
              <a:rPr lang="en-AU" sz="3600" spc="-1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contextual bandit </a:t>
            </a: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516240" y="2102760"/>
            <a:ext cx="9083055" cy="127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buFont typeface="Arial" charset="0"/>
              <a:buChar char="•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Contextual bandit algorithms do not require that the context is a cause of the outcome.</a:t>
            </a:r>
          </a:p>
          <a:p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1" y="3972135"/>
            <a:ext cx="8859357" cy="20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22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need for structure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8147" y="2342147"/>
            <a:ext cx="876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Regret grows linearly with the number of actions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56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23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Causal Bandit Problems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Shape 2"/>
          <p:cNvSpPr txBox="1"/>
          <p:nvPr/>
        </p:nvSpPr>
        <p:spPr>
          <a:xfrm>
            <a:off x="563760" y="1706860"/>
            <a:ext cx="9071640" cy="19436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Every (allowable) assignment </a:t>
            </a: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of variables to values </a:t>
            </a: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is a bandit arm.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Reward </a:t>
            </a: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is value of a single specified node in the graph after the </a:t>
            </a: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action.</a:t>
            </a:r>
            <a:endParaRPr lang="en-A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10" y="3650530"/>
            <a:ext cx="7251700" cy="30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24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anatomy of causal bandit problems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Shape 2"/>
          <p:cNvSpPr txBox="1"/>
          <p:nvPr/>
        </p:nvSpPr>
        <p:spPr>
          <a:xfrm>
            <a:off x="563760" y="1706860"/>
            <a:ext cx="9071640" cy="19436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A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3951039"/>
            <a:ext cx="4749800" cy="26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4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25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C-Bandit problems with post-action feedback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24" y="6192076"/>
            <a:ext cx="9292272" cy="610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60" y="4199257"/>
            <a:ext cx="3175000" cy="199281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2354" y="1972433"/>
            <a:ext cx="88522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Problems for which additional feedback available only </a:t>
            </a:r>
            <a:r>
              <a:rPr lang="en-AU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after</a:t>
            </a:r>
            <a:r>
              <a:rPr lang="en-AU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 action selected (no context).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AU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Focus is on the simple regret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374" y="3299626"/>
            <a:ext cx="3098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26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parallel bandit problem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0" y="1907640"/>
            <a:ext cx="7552308" cy="20101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40" y="4207739"/>
            <a:ext cx="8823325" cy="28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4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41400" y="6197790"/>
            <a:ext cx="2213920" cy="508000"/>
          </a:xfrm>
          <a:prstGeom prst="rect">
            <a:avLst/>
          </a:prstGeom>
          <a:solidFill>
            <a:srgbClr val="F928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83820" y="6197790"/>
            <a:ext cx="571500" cy="5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27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parallel bandit problem </a:t>
            </a: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algorithm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0" y="1907640"/>
            <a:ext cx="4906660" cy="13059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840" y="3292290"/>
            <a:ext cx="9059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Observe for first T/2 rounds to estimate reward for actions that occur frequently naturally.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Uniformly explore infrequent actions in remaining rounds.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But how do we define infrequent?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10" y="6301949"/>
            <a:ext cx="9014460" cy="2996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90" y="5093863"/>
            <a:ext cx="3733800" cy="749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5034207"/>
            <a:ext cx="3911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28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parallel bandit problem </a:t>
            </a: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regret bounds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0" y="1907640"/>
            <a:ext cx="4906660" cy="1305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760" y="3801865"/>
            <a:ext cx="650240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9480" y="4093449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Parallel bandit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760" y="5342635"/>
            <a:ext cx="4711700" cy="927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480" y="5621519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bandit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80" y="6699255"/>
            <a:ext cx="8089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29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 graphs - challenges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0" y="1936609"/>
            <a:ext cx="6566888" cy="356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54" y="1688980"/>
            <a:ext cx="774700" cy="4710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587" y="1941167"/>
            <a:ext cx="1064326" cy="239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854" y="3952162"/>
            <a:ext cx="1155240" cy="207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710" y="2949786"/>
            <a:ext cx="906390" cy="211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6240" y="2828777"/>
            <a:ext cx="66557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05000"/>
              <a:buFont typeface="Arial" charset="0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We could map from observation to intervention via the do-calculus but,</a:t>
            </a:r>
          </a:p>
          <a:p>
            <a:pPr marL="342900" indent="-342900">
              <a:buSzPct val="105000"/>
              <a:buFont typeface="Arial" charset="0"/>
              <a:buChar char="•"/>
            </a:pPr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342900" indent="-342900">
              <a:buSzPct val="105000"/>
              <a:buFont typeface="Arial" charset="0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Its no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longer optimal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ignore the information intervening on one variable can provide about another. </a:t>
            </a:r>
          </a:p>
        </p:txBody>
      </p:sp>
    </p:spTree>
    <p:extLst>
      <p:ext uri="{BB962C8B-B14F-4D97-AF65-F5344CB8AC3E}">
        <p14:creationId xmlns:p14="http://schemas.microsoft.com/office/powerpoint/2010/main" val="8654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BC856EBB-408C-4AAF-9156-3B09D3F81C88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Overview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40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095886" y="4237024"/>
            <a:ext cx="2491994" cy="281677"/>
          </a:xfrm>
          <a:prstGeom prst="rect">
            <a:avLst/>
          </a:prstGeom>
          <a:solidFill>
            <a:srgbClr val="F92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30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eneral graphs - challenges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0" y="1767584"/>
            <a:ext cx="8930161" cy="6928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240" y="1676807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smtClean="0"/>
              <a:t> </a:t>
            </a:r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0" y="2741327"/>
            <a:ext cx="2508920" cy="31779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640" y="3822942"/>
            <a:ext cx="6144240" cy="6957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40" y="5554172"/>
            <a:ext cx="1591960" cy="2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41300" y="1663700"/>
            <a:ext cx="9011420" cy="1079500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31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 graphs - solution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0" y="1813000"/>
            <a:ext cx="8204200" cy="774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20" y="3026865"/>
            <a:ext cx="70612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40" y="3854705"/>
            <a:ext cx="7416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36" y="3425568"/>
            <a:ext cx="6167628" cy="3499866"/>
          </a:xfrm>
          <a:prstGeom prst="rect">
            <a:avLst/>
          </a:prstGeom>
        </p:spPr>
      </p:pic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32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 graphs - solution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773" y="1907640"/>
            <a:ext cx="6221195" cy="878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0" y="3211002"/>
            <a:ext cx="4830120" cy="35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7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33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 graphs - solution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0" y="1907640"/>
            <a:ext cx="6921500" cy="97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0" y="4382740"/>
            <a:ext cx="51562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40" y="3301238"/>
            <a:ext cx="3022600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748" y="3301238"/>
            <a:ext cx="2019300" cy="393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90" y="5879940"/>
            <a:ext cx="2857500" cy="1168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91413" y="6279474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Standard lower bound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42863" y="4787150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CB upper bound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7" idx="1"/>
          </p:cNvCxnSpPr>
          <p:nvPr/>
        </p:nvCxnSpPr>
        <p:spPr>
          <a:xfrm flipH="1">
            <a:off x="6031832" y="4971816"/>
            <a:ext cx="711031" cy="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910234" y="6464140"/>
            <a:ext cx="781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8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34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Experiments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3" y="2354728"/>
            <a:ext cx="9365969" cy="401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35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Quantifying the value of intervention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0" y="3747940"/>
            <a:ext cx="5867400" cy="93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40" y="1907640"/>
            <a:ext cx="5156200" cy="11684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800000">
            <a:off x="5903494" y="2391479"/>
            <a:ext cx="689811" cy="15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601" y="2278532"/>
            <a:ext cx="234950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901" y="3150026"/>
            <a:ext cx="1866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36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AU" sz="353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 &amp; Future Work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55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37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945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38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map of the </a:t>
            </a: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literature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5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39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Simpson’s Paradox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8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6FC04C8-9ECF-4135-978F-18BFC712655E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TextShape 3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Correlation and Causation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01" name="Chart 100"/>
          <p:cNvGraphicFramePr/>
          <p:nvPr/>
        </p:nvGraphicFramePr>
        <p:xfrm>
          <a:off x="338040" y="1718640"/>
          <a:ext cx="6069960" cy="339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" name="Picture 101"/>
          <p:cNvPicPr/>
          <p:nvPr/>
        </p:nvPicPr>
        <p:blipFill>
          <a:blip r:embed="rId4"/>
          <a:stretch/>
        </p:blipFill>
        <p:spPr>
          <a:xfrm>
            <a:off x="4608000" y="3517920"/>
            <a:ext cx="5328000" cy="3466080"/>
          </a:xfrm>
          <a:prstGeom prst="rect">
            <a:avLst/>
          </a:prstGeom>
          <a:ln>
            <a:noFill/>
          </a:ln>
        </p:spPr>
      </p:pic>
      <p:sp>
        <p:nvSpPr>
          <p:cNvPr id="103" name="TextShape 4"/>
          <p:cNvSpPr txBox="1"/>
          <p:nvPr/>
        </p:nvSpPr>
        <p:spPr>
          <a:xfrm>
            <a:off x="4536000" y="6925680"/>
            <a:ext cx="41619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source: </a:t>
            </a:r>
            <a:r>
              <a:rPr lang="en-AU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www.tylervigen.com</a:t>
            </a:r>
            <a:r>
              <a:rPr lang="en-A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433DEE3F-89DE-48A2-8487-F81E1AC47ACB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do we care?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1D5256D9-12C1-497F-B25D-BB9C2C087837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Reinforcement Learning - </a:t>
            </a:r>
            <a:r>
              <a:rPr lang="en-AU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Just do it!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Observational </a:t>
            </a:r>
            <a:r>
              <a:rPr lang="en-AU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Causal </a:t>
            </a: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AU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nference</a:t>
            </a:r>
            <a:endParaRPr lang="en-AU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7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Approaches to learning to act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4886605-5C5C-429A-8E5C-873AB4C6F573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Observational causal </a:t>
            </a:r>
            <a:r>
              <a:rPr lang="en-AU" sz="3600" b="0" strike="noStrike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inference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0" y="2844800"/>
            <a:ext cx="9035668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E285B89-52AF-4742-8262-0CB3D7BDB1DE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516240" y="2102760"/>
            <a:ext cx="516020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Truncated product formula: drop terms for intervened variables from the factorisation.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A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A CBN represents the set of all possible interventional distributions over its variables</a:t>
            </a:r>
          </a:p>
        </p:txBody>
      </p:sp>
      <p:sp>
        <p:nvSpPr>
          <p:cNvPr id="148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Causal Bayesian Networks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40" y="1764581"/>
            <a:ext cx="4095210" cy="5349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E285B89-52AF-4742-8262-0CB3D7BDB1DE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do calculus (simplified)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0" y="1907640"/>
            <a:ext cx="9094575" cy="41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9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34182</TotalTime>
  <Words>1385</Words>
  <Application>Microsoft Macintosh PowerPoint</Application>
  <PresentationFormat>Custom</PresentationFormat>
  <Paragraphs>219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DejaVu Sans</vt:lpstr>
      <vt:lpstr>Latin Modern Roman 10</vt:lpstr>
      <vt:lpstr>Symbol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Finnian Lattimore</cp:lastModifiedBy>
  <cp:revision>549</cp:revision>
  <cp:lastPrinted>2015-10-22T10:53:31Z</cp:lastPrinted>
  <dcterms:created xsi:type="dcterms:W3CDTF">2014-06-16T14:20:31Z</dcterms:created>
  <dcterms:modified xsi:type="dcterms:W3CDTF">2017-10-07T10:26:01Z</dcterms:modified>
  <dc:language>en-AU</dc:language>
</cp:coreProperties>
</file>